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0376" y="1452372"/>
            <a:ext cx="4134599" cy="413918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689860" y="847344"/>
            <a:ext cx="6273165" cy="5326380"/>
          </a:xfrm>
          <a:custGeom>
            <a:avLst/>
            <a:gdLst/>
            <a:ahLst/>
            <a:cxnLst/>
            <a:rect l="l" t="t" r="r" b="b"/>
            <a:pathLst>
              <a:path w="6273165" h="5326380">
                <a:moveTo>
                  <a:pt x="6272784" y="0"/>
                </a:moveTo>
                <a:lnTo>
                  <a:pt x="0" y="0"/>
                </a:lnTo>
                <a:lnTo>
                  <a:pt x="0" y="5326380"/>
                </a:lnTo>
                <a:lnTo>
                  <a:pt x="6272784" y="5326380"/>
                </a:lnTo>
                <a:lnTo>
                  <a:pt x="6272784" y="0"/>
                </a:lnTo>
                <a:close/>
              </a:path>
            </a:pathLst>
          </a:custGeom>
          <a:solidFill>
            <a:srgbClr val="FFFFFF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533412"/>
            <a:ext cx="11952731" cy="571498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9400" y="2285999"/>
            <a:ext cx="6396227" cy="1815083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781300" y="2247899"/>
            <a:ext cx="6472555" cy="1891664"/>
          </a:xfrm>
          <a:custGeom>
            <a:avLst/>
            <a:gdLst/>
            <a:ahLst/>
            <a:cxnLst/>
            <a:rect l="l" t="t" r="r" b="b"/>
            <a:pathLst>
              <a:path w="6472555" h="1891664">
                <a:moveTo>
                  <a:pt x="0" y="0"/>
                </a:moveTo>
                <a:lnTo>
                  <a:pt x="6472428" y="0"/>
                </a:lnTo>
                <a:lnTo>
                  <a:pt x="6472428" y="1891283"/>
                </a:lnTo>
                <a:lnTo>
                  <a:pt x="0" y="1891283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057400" y="3733799"/>
            <a:ext cx="708660" cy="0"/>
          </a:xfrm>
          <a:custGeom>
            <a:avLst/>
            <a:gdLst/>
            <a:ahLst/>
            <a:cxnLst/>
            <a:rect l="l" t="t" r="r" b="b"/>
            <a:pathLst>
              <a:path w="708660">
                <a:moveTo>
                  <a:pt x="0" y="0"/>
                </a:moveTo>
                <a:lnTo>
                  <a:pt x="708075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56794" y="3658362"/>
            <a:ext cx="11783695" cy="1518285"/>
          </a:xfrm>
          <a:custGeom>
            <a:avLst/>
            <a:gdLst/>
            <a:ahLst/>
            <a:cxnLst/>
            <a:rect l="l" t="t" r="r" b="b"/>
            <a:pathLst>
              <a:path w="11783695" h="1518285">
                <a:moveTo>
                  <a:pt x="0" y="0"/>
                </a:moveTo>
                <a:lnTo>
                  <a:pt x="1801368" y="0"/>
                </a:lnTo>
                <a:lnTo>
                  <a:pt x="1801368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  <a:path w="11783695" h="1518285">
                <a:moveTo>
                  <a:pt x="11021567" y="437388"/>
                </a:moveTo>
                <a:lnTo>
                  <a:pt x="11783567" y="437388"/>
                </a:lnTo>
                <a:lnTo>
                  <a:pt x="11783567" y="1517903"/>
                </a:lnTo>
                <a:lnTo>
                  <a:pt x="11021567" y="1517903"/>
                </a:lnTo>
                <a:lnTo>
                  <a:pt x="11021567" y="437388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525000" y="3410712"/>
            <a:ext cx="2514600" cy="646430"/>
          </a:xfrm>
          <a:custGeom>
            <a:avLst/>
            <a:gdLst/>
            <a:ahLst/>
            <a:cxnLst/>
            <a:rect l="l" t="t" r="r" b="b"/>
            <a:pathLst>
              <a:path w="2514600" h="646429">
                <a:moveTo>
                  <a:pt x="2514600" y="0"/>
                </a:moveTo>
                <a:lnTo>
                  <a:pt x="0" y="0"/>
                </a:lnTo>
                <a:lnTo>
                  <a:pt x="0" y="646176"/>
                </a:lnTo>
                <a:lnTo>
                  <a:pt x="2514600" y="646176"/>
                </a:lnTo>
                <a:lnTo>
                  <a:pt x="2514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70376" y="1452372"/>
            <a:ext cx="4134599" cy="413918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689860" y="847344"/>
            <a:ext cx="6273165" cy="5326380"/>
          </a:xfrm>
          <a:custGeom>
            <a:avLst/>
            <a:gdLst/>
            <a:ahLst/>
            <a:cxnLst/>
            <a:rect l="l" t="t" r="r" b="b"/>
            <a:pathLst>
              <a:path w="6273165" h="5326380">
                <a:moveTo>
                  <a:pt x="6272784" y="0"/>
                </a:moveTo>
                <a:lnTo>
                  <a:pt x="0" y="0"/>
                </a:lnTo>
                <a:lnTo>
                  <a:pt x="0" y="5326380"/>
                </a:lnTo>
                <a:lnTo>
                  <a:pt x="6272784" y="5326380"/>
                </a:lnTo>
                <a:lnTo>
                  <a:pt x="6272784" y="0"/>
                </a:lnTo>
                <a:close/>
              </a:path>
            </a:pathLst>
          </a:custGeom>
          <a:solidFill>
            <a:srgbClr val="FFFFFF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0538" y="1610104"/>
            <a:ext cx="916940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05366" y="3341487"/>
            <a:ext cx="6581267" cy="2125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商學院雙語計畫獎勵金申請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2458" y="2391154"/>
            <a:ext cx="12903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180" dirty="0">
                <a:latin typeface="Calibri Light"/>
                <a:cs typeface="Calibri Light"/>
              </a:rPr>
              <a:t>F</a:t>
            </a:r>
            <a:r>
              <a:rPr sz="6000" b="0" spc="-5" dirty="0">
                <a:latin typeface="Calibri Light"/>
                <a:cs typeface="Calibri Light"/>
              </a:rPr>
              <a:t>QA</a:t>
            </a:r>
            <a:endParaRPr sz="6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 marR="5080" algn="ctr">
              <a:lnSpc>
                <a:spcPct val="111000"/>
              </a:lnSpc>
              <a:spcBef>
                <a:spcPts val="100"/>
              </a:spcBef>
            </a:pPr>
            <a:r>
              <a:rPr spc="-25" dirty="0"/>
              <a:t>Office</a:t>
            </a:r>
            <a:r>
              <a:rPr spc="-75" dirty="0"/>
              <a:t> </a:t>
            </a:r>
            <a:r>
              <a:rPr spc="-5" dirty="0"/>
              <a:t>of</a:t>
            </a:r>
            <a:r>
              <a:rPr spc="-60" dirty="0"/>
              <a:t> </a:t>
            </a:r>
            <a:r>
              <a:rPr spc="-25" dirty="0"/>
              <a:t>International</a:t>
            </a:r>
            <a:r>
              <a:rPr spc="-160" dirty="0"/>
              <a:t> </a:t>
            </a:r>
            <a:r>
              <a:rPr spc="-40" dirty="0"/>
              <a:t>Programs </a:t>
            </a:r>
            <a:r>
              <a:rPr spc="-890" dirty="0"/>
              <a:t> </a:t>
            </a:r>
            <a:r>
              <a:rPr spc="-25" dirty="0"/>
              <a:t>College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25" dirty="0"/>
              <a:t>Commerce</a:t>
            </a:r>
          </a:p>
          <a:p>
            <a:pPr marL="17145" algn="ctr">
              <a:lnSpc>
                <a:spcPct val="100000"/>
              </a:lnSpc>
              <a:spcBef>
                <a:spcPts val="1075"/>
              </a:spcBef>
            </a:pPr>
            <a:r>
              <a:rPr spc="-15" dirty="0"/>
              <a:t>National</a:t>
            </a:r>
            <a:r>
              <a:rPr spc="-165" dirty="0"/>
              <a:t> </a:t>
            </a:r>
            <a:r>
              <a:rPr spc="-15" dirty="0"/>
              <a:t>Chengchi</a:t>
            </a:r>
            <a:r>
              <a:rPr spc="-60" dirty="0"/>
              <a:t> </a:t>
            </a:r>
            <a:r>
              <a:rPr spc="-30" dirty="0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686" y="537589"/>
            <a:ext cx="961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 Light"/>
                <a:cs typeface="Calibri Light"/>
              </a:rPr>
              <a:t>F</a:t>
            </a:r>
            <a:r>
              <a:rPr sz="4400" b="0" spc="-35" dirty="0">
                <a:latin typeface="Calibri Light"/>
                <a:cs typeface="Calibri Light"/>
              </a:rPr>
              <a:t>Q</a:t>
            </a:r>
            <a:r>
              <a:rPr sz="4400" b="0" dirty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686" y="1407667"/>
            <a:ext cx="9883140" cy="2940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329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雙主修為商院系</a:t>
            </a:r>
            <a:r>
              <a:rPr sz="2800" spc="-25" dirty="0">
                <a:latin typeface="新細明體"/>
                <a:cs typeface="新細明體"/>
              </a:rPr>
              <a:t>所</a:t>
            </a:r>
            <a:r>
              <a:rPr sz="2800" spc="-20" dirty="0">
                <a:latin typeface="新細明體"/>
                <a:cs typeface="新細明體"/>
              </a:rPr>
              <a:t>，</a:t>
            </a:r>
            <a:r>
              <a:rPr sz="2800" spc="-5" dirty="0">
                <a:latin typeface="新細明體"/>
                <a:cs typeface="新細明體"/>
              </a:rPr>
              <a:t>是</a:t>
            </a:r>
            <a:r>
              <a:rPr sz="2800" spc="-20" dirty="0">
                <a:latin typeface="新細明體"/>
                <a:cs typeface="新細明體"/>
              </a:rPr>
              <a:t>否</a:t>
            </a:r>
            <a:r>
              <a:rPr sz="2800" spc="-5" dirty="0">
                <a:latin typeface="新細明體"/>
                <a:cs typeface="新細明體"/>
              </a:rPr>
              <a:t>合</a:t>
            </a:r>
            <a:r>
              <a:rPr sz="2800" spc="-20" dirty="0">
                <a:latin typeface="新細明體"/>
                <a:cs typeface="新細明體"/>
              </a:rPr>
              <a:t>乎</a:t>
            </a:r>
            <a:r>
              <a:rPr sz="2800" spc="-10" dirty="0">
                <a:latin typeface="新細明體"/>
                <a:cs typeface="新細明體"/>
              </a:rPr>
              <a:t>申</a:t>
            </a:r>
            <a:r>
              <a:rPr sz="2800" spc="-20" dirty="0">
                <a:latin typeface="新細明體"/>
                <a:cs typeface="新細明體"/>
              </a:rPr>
              <a:t>請</a:t>
            </a:r>
            <a:r>
              <a:rPr sz="2800" spc="-5" dirty="0">
                <a:latin typeface="新細明體"/>
                <a:cs typeface="新細明體"/>
              </a:rPr>
              <a:t>資</a:t>
            </a:r>
            <a:r>
              <a:rPr sz="2800" spc="-20" dirty="0">
                <a:latin typeface="新細明體"/>
                <a:cs typeface="新細明體"/>
              </a:rPr>
              <a:t>格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 dirty="0">
              <a:latin typeface="新細明體"/>
              <a:cs typeface="新細明體"/>
            </a:endParaRPr>
          </a:p>
          <a:p>
            <a:pPr marL="711835" lvl="1" indent="-244475">
              <a:lnSpc>
                <a:spcPts val="2850"/>
              </a:lnSpc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若學生的本系為非商學院系所，不得申請。</a:t>
            </a:r>
            <a:endParaRPr sz="2400" dirty="0">
              <a:latin typeface="新細明體"/>
              <a:cs typeface="新細明體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Clr>
                <a:srgbClr val="FF0000"/>
              </a:buClr>
              <a:buFont typeface="Wingdings"/>
              <a:buChar char=""/>
            </a:pPr>
            <a:endParaRPr sz="1600" dirty="0">
              <a:latin typeface="新細明體"/>
              <a:cs typeface="新細明體"/>
            </a:endParaRPr>
          </a:p>
          <a:p>
            <a:pPr marL="241300" indent="-228600">
              <a:lnSpc>
                <a:spcPts val="3325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何謂有效官方英文檢</a:t>
            </a:r>
            <a:r>
              <a:rPr sz="2800" spc="-10" dirty="0">
                <a:latin typeface="新細明體"/>
                <a:cs typeface="新細明體"/>
              </a:rPr>
              <a:t>定</a:t>
            </a:r>
            <a:r>
              <a:rPr sz="2800" spc="-20" dirty="0">
                <a:latin typeface="新細明體"/>
                <a:cs typeface="新細明體"/>
              </a:rPr>
              <a:t>成</a:t>
            </a:r>
            <a:r>
              <a:rPr sz="2800" spc="-25" dirty="0">
                <a:latin typeface="新細明體"/>
                <a:cs typeface="新細明體"/>
              </a:rPr>
              <a:t>績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 dirty="0">
              <a:latin typeface="新細明體"/>
              <a:cs typeface="新細明體"/>
            </a:endParaRPr>
          </a:p>
          <a:p>
            <a:pPr marL="698500" marR="5080" lvl="1" indent="-228600">
              <a:lnSpc>
                <a:spcPts val="2300"/>
              </a:lnSpc>
              <a:spcBef>
                <a:spcPts val="530"/>
              </a:spcBef>
              <a:buSzPct val="91666"/>
              <a:buFont typeface="Wingdings"/>
              <a:buChar char=""/>
              <a:tabLst>
                <a:tab pos="69850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測驗日期為兩年內者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例如：今日為</a:t>
            </a: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2022</a:t>
            </a:r>
            <a:r>
              <a:rPr sz="2400" spc="-15" dirty="0" smtClean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lang="en-US" altLang="zh-TW"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12</a:t>
            </a: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lang="en-US" altLang="zh-TW"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20</a:t>
            </a:r>
            <a:r>
              <a:rPr sz="2400" dirty="0" smtClean="0">
                <a:solidFill>
                  <a:srgbClr val="FF0000"/>
                </a:solidFill>
                <a:latin typeface="新細明體"/>
                <a:cs typeface="新細明體"/>
              </a:rPr>
              <a:t>，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有效成績單之測驗日期 則應為</a:t>
            </a:r>
            <a:r>
              <a:rPr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2020/</a:t>
            </a:r>
            <a:r>
              <a:rPr lang="en-US" altLang="zh-TW"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12</a:t>
            </a:r>
            <a:r>
              <a:rPr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/1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之後所考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。</a:t>
            </a:r>
            <a:endParaRPr sz="2400" dirty="0">
              <a:latin typeface="新細明體"/>
              <a:cs typeface="新細明體"/>
            </a:endParaRPr>
          </a:p>
          <a:p>
            <a:pPr marL="711835" lvl="1" indent="-244475">
              <a:lnSpc>
                <a:spcPts val="2700"/>
              </a:lnSpc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官方郵寄之成績單。</a:t>
            </a:r>
            <a:endParaRPr sz="2400" dirty="0">
              <a:latin typeface="新細明體"/>
              <a:cs typeface="新細明體"/>
            </a:endParaRPr>
          </a:p>
          <a:p>
            <a:pPr marL="711835" lvl="1" indent="-244475">
              <a:lnSpc>
                <a:spcPts val="3320"/>
              </a:lnSpc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不可為網路列印版本</a:t>
            </a:r>
            <a:r>
              <a:rPr sz="2800" spc="-5" dirty="0">
                <a:solidFill>
                  <a:srgbClr val="FF0000"/>
                </a:solidFill>
                <a:latin typeface="新細明體"/>
                <a:cs typeface="新細明體"/>
              </a:rPr>
              <a:t>。</a:t>
            </a:r>
            <a:endParaRPr sz="2800" dirty="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686" y="537589"/>
            <a:ext cx="961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 Light"/>
                <a:cs typeface="Calibri Light"/>
              </a:rPr>
              <a:t>F</a:t>
            </a:r>
            <a:r>
              <a:rPr sz="4400" b="0" spc="-35" dirty="0">
                <a:latin typeface="Calibri Light"/>
                <a:cs typeface="Calibri Light"/>
              </a:rPr>
              <a:t>Q</a:t>
            </a:r>
            <a:r>
              <a:rPr sz="4400" b="0" dirty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686" y="1519798"/>
            <a:ext cx="8954770" cy="8782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若不確定是否為可申</a:t>
            </a:r>
            <a:r>
              <a:rPr sz="2800" spc="-10" dirty="0">
                <a:latin typeface="新細明體"/>
                <a:cs typeface="新細明體"/>
              </a:rPr>
              <a:t>請</a:t>
            </a:r>
            <a:r>
              <a:rPr sz="2800" spc="-20" dirty="0">
                <a:latin typeface="新細明體"/>
                <a:cs typeface="新細明體"/>
              </a:rPr>
              <a:t>科</a:t>
            </a:r>
            <a:r>
              <a:rPr sz="2800" spc="-25" dirty="0">
                <a:latin typeface="新細明體"/>
                <a:cs typeface="新細明體"/>
              </a:rPr>
              <a:t>目</a:t>
            </a:r>
            <a:r>
              <a:rPr sz="2800" spc="-5" dirty="0">
                <a:latin typeface="新細明體"/>
                <a:cs typeface="新細明體"/>
              </a:rPr>
              <a:t>，可</a:t>
            </a:r>
            <a:r>
              <a:rPr sz="2800" spc="-20" dirty="0">
                <a:latin typeface="新細明體"/>
                <a:cs typeface="新細明體"/>
              </a:rPr>
              <a:t>以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>
              <a:latin typeface="新細明體"/>
              <a:cs typeface="新細明體"/>
            </a:endParaRPr>
          </a:p>
          <a:p>
            <a:pPr marL="711835" lvl="1" indent="-244475">
              <a:lnSpc>
                <a:spcPct val="100000"/>
              </a:lnSpc>
              <a:spcBef>
                <a:spcPts val="220"/>
              </a:spcBef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以「全校課程查詢系統」所登載之授課語言為「英語」為限。</a:t>
            </a:r>
            <a:endParaRPr sz="2400">
              <a:latin typeface="新細明體"/>
              <a:cs typeface="新細明體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6800" y="2407920"/>
            <a:ext cx="9098280" cy="4281170"/>
            <a:chOff x="1066800" y="2407920"/>
            <a:chExt cx="9098280" cy="42811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800" y="2407920"/>
              <a:ext cx="9098279" cy="428090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011161" y="2760726"/>
              <a:ext cx="1981200" cy="3793490"/>
            </a:xfrm>
            <a:custGeom>
              <a:avLst/>
              <a:gdLst/>
              <a:ahLst/>
              <a:cxnLst/>
              <a:rect l="l" t="t" r="r" b="b"/>
              <a:pathLst>
                <a:path w="1981200" h="3793490">
                  <a:moveTo>
                    <a:pt x="0" y="0"/>
                  </a:moveTo>
                  <a:lnTo>
                    <a:pt x="1981200" y="0"/>
                  </a:lnTo>
                  <a:lnTo>
                    <a:pt x="1981200" y="3793236"/>
                  </a:lnTo>
                  <a:lnTo>
                    <a:pt x="0" y="3793236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73259" y="2765373"/>
              <a:ext cx="1857375" cy="3538854"/>
            </a:xfrm>
            <a:custGeom>
              <a:avLst/>
              <a:gdLst/>
              <a:ahLst/>
              <a:cxnLst/>
              <a:rect l="l" t="t" r="r" b="b"/>
              <a:pathLst>
                <a:path w="1857375" h="3538854">
                  <a:moveTo>
                    <a:pt x="1663090" y="0"/>
                  </a:moveTo>
                  <a:lnTo>
                    <a:pt x="928497" y="1521650"/>
                  </a:lnTo>
                  <a:lnTo>
                    <a:pt x="193903" y="0"/>
                  </a:lnTo>
                  <a:lnTo>
                    <a:pt x="0" y="93611"/>
                  </a:lnTo>
                  <a:lnTo>
                    <a:pt x="808951" y="1769287"/>
                  </a:lnTo>
                  <a:lnTo>
                    <a:pt x="0" y="3444963"/>
                  </a:lnTo>
                  <a:lnTo>
                    <a:pt x="193903" y="3538575"/>
                  </a:lnTo>
                  <a:lnTo>
                    <a:pt x="928497" y="2016925"/>
                  </a:lnTo>
                  <a:lnTo>
                    <a:pt x="1663090" y="3538575"/>
                  </a:lnTo>
                  <a:lnTo>
                    <a:pt x="1857006" y="3444963"/>
                  </a:lnTo>
                  <a:lnTo>
                    <a:pt x="1048054" y="1769287"/>
                  </a:lnTo>
                  <a:lnTo>
                    <a:pt x="1857006" y="93611"/>
                  </a:lnTo>
                  <a:lnTo>
                    <a:pt x="166309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73259" y="2765373"/>
              <a:ext cx="1857375" cy="3538854"/>
            </a:xfrm>
            <a:custGeom>
              <a:avLst/>
              <a:gdLst/>
              <a:ahLst/>
              <a:cxnLst/>
              <a:rect l="l" t="t" r="r" b="b"/>
              <a:pathLst>
                <a:path w="1857375" h="3538854">
                  <a:moveTo>
                    <a:pt x="0" y="93611"/>
                  </a:moveTo>
                  <a:lnTo>
                    <a:pt x="193903" y="0"/>
                  </a:lnTo>
                  <a:lnTo>
                    <a:pt x="928497" y="1521650"/>
                  </a:lnTo>
                  <a:lnTo>
                    <a:pt x="1663090" y="0"/>
                  </a:lnTo>
                  <a:lnTo>
                    <a:pt x="1857006" y="93611"/>
                  </a:lnTo>
                  <a:lnTo>
                    <a:pt x="1048054" y="1769287"/>
                  </a:lnTo>
                  <a:lnTo>
                    <a:pt x="1857006" y="3444963"/>
                  </a:lnTo>
                  <a:lnTo>
                    <a:pt x="1663090" y="3538575"/>
                  </a:lnTo>
                  <a:lnTo>
                    <a:pt x="928497" y="2016925"/>
                  </a:lnTo>
                  <a:lnTo>
                    <a:pt x="193903" y="3538575"/>
                  </a:lnTo>
                  <a:lnTo>
                    <a:pt x="0" y="3444963"/>
                  </a:lnTo>
                  <a:lnTo>
                    <a:pt x="808951" y="1769287"/>
                  </a:lnTo>
                  <a:lnTo>
                    <a:pt x="0" y="93611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25000" y="2721864"/>
              <a:ext cx="533400" cy="3831590"/>
            </a:xfrm>
            <a:custGeom>
              <a:avLst/>
              <a:gdLst/>
              <a:ahLst/>
              <a:cxnLst/>
              <a:rect l="l" t="t" r="r" b="b"/>
              <a:pathLst>
                <a:path w="533400" h="3831590">
                  <a:moveTo>
                    <a:pt x="0" y="0"/>
                  </a:moveTo>
                  <a:lnTo>
                    <a:pt x="533400" y="0"/>
                  </a:lnTo>
                  <a:lnTo>
                    <a:pt x="533400" y="3831336"/>
                  </a:lnTo>
                  <a:lnTo>
                    <a:pt x="0" y="3831336"/>
                  </a:lnTo>
                  <a:lnTo>
                    <a:pt x="0" y="0"/>
                  </a:lnTo>
                  <a:close/>
                </a:path>
              </a:pathLst>
            </a:custGeom>
            <a:ln w="57912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5710" y="3434509"/>
            <a:ext cx="2311400" cy="56959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584200" marR="5080" indent="-571500">
              <a:lnSpc>
                <a:spcPts val="2120"/>
              </a:lnSpc>
              <a:spcBef>
                <a:spcPts val="204"/>
              </a:spcBef>
            </a:pPr>
            <a:r>
              <a:rPr sz="1800" dirty="0">
                <a:latin typeface="新細明體"/>
                <a:cs typeface="新細明體"/>
              </a:rPr>
              <a:t>請點選「更多」以獲取 明確的資訊</a:t>
            </a:r>
            <a:endParaRPr sz="180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686" y="537589"/>
            <a:ext cx="961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 Light"/>
                <a:cs typeface="Calibri Light"/>
              </a:rPr>
              <a:t>F</a:t>
            </a:r>
            <a:r>
              <a:rPr sz="4400" b="0" spc="-35" dirty="0">
                <a:latin typeface="Calibri Light"/>
                <a:cs typeface="Calibri Light"/>
              </a:rPr>
              <a:t>Q</a:t>
            </a:r>
            <a:r>
              <a:rPr sz="4400" b="0" dirty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686" y="1304534"/>
            <a:ext cx="10253345" cy="358965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此雙語學習計畫是否</a:t>
            </a:r>
            <a:r>
              <a:rPr sz="2800" spc="-10" dirty="0">
                <a:latin typeface="新細明體"/>
                <a:cs typeface="新細明體"/>
              </a:rPr>
              <a:t>有</a:t>
            </a:r>
            <a:r>
              <a:rPr sz="2800" spc="-20" dirty="0">
                <a:latin typeface="新細明體"/>
                <a:cs typeface="新細明體"/>
              </a:rPr>
              <a:t>申</a:t>
            </a:r>
            <a:r>
              <a:rPr sz="2800" spc="-10" dirty="0">
                <a:latin typeface="新細明體"/>
                <a:cs typeface="新細明體"/>
              </a:rPr>
              <a:t>請</a:t>
            </a:r>
            <a:r>
              <a:rPr sz="2800" spc="-20" dirty="0">
                <a:latin typeface="新細明體"/>
                <a:cs typeface="新細明體"/>
              </a:rPr>
              <a:t>期</a:t>
            </a:r>
            <a:r>
              <a:rPr sz="2800" spc="-30" dirty="0">
                <a:latin typeface="新細明體"/>
                <a:cs typeface="新細明體"/>
              </a:rPr>
              <a:t>限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>
              <a:latin typeface="新細明體"/>
              <a:cs typeface="新細明體"/>
            </a:endParaRPr>
          </a:p>
          <a:p>
            <a:pPr marL="711835" lvl="1" indent="-244475">
              <a:lnSpc>
                <a:spcPct val="100000"/>
              </a:lnSpc>
              <a:spcBef>
                <a:spcPts val="220"/>
              </a:spcBef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此為二年期的計畫，請儘早申請，以</a:t>
            </a:r>
            <a:r>
              <a:rPr sz="2400" spc="-15" dirty="0">
                <a:solidFill>
                  <a:srgbClr val="FF0000"/>
                </a:solidFill>
                <a:latin typeface="新細明體"/>
                <a:cs typeface="新細明體"/>
              </a:rPr>
              <a:t>免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錯</a:t>
            </a:r>
            <a:r>
              <a:rPr sz="2400" spc="-15" dirty="0">
                <a:solidFill>
                  <a:srgbClr val="FF0000"/>
                </a:solidFill>
                <a:latin typeface="新細明體"/>
                <a:cs typeface="新細明體"/>
              </a:rPr>
              <a:t>過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。</a:t>
            </a:r>
            <a:endParaRPr sz="2400">
              <a:latin typeface="新細明體"/>
              <a:cs typeface="新細明體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Wingdings"/>
              <a:buChar char=""/>
            </a:pPr>
            <a:endParaRPr sz="2150">
              <a:latin typeface="新細明體"/>
              <a:cs typeface="新細明體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出國交換修畢之學分</a:t>
            </a:r>
            <a:r>
              <a:rPr sz="2800" spc="-10" dirty="0">
                <a:latin typeface="新細明體"/>
                <a:cs typeface="新細明體"/>
              </a:rPr>
              <a:t>是</a:t>
            </a:r>
            <a:r>
              <a:rPr sz="2800" spc="-20" dirty="0">
                <a:latin typeface="新細明體"/>
                <a:cs typeface="新細明體"/>
              </a:rPr>
              <a:t>否</a:t>
            </a:r>
            <a:r>
              <a:rPr sz="2800" spc="-10" dirty="0">
                <a:latin typeface="新細明體"/>
                <a:cs typeface="新細明體"/>
              </a:rPr>
              <a:t>合</a:t>
            </a:r>
            <a:r>
              <a:rPr sz="2800" spc="-20" dirty="0">
                <a:latin typeface="新細明體"/>
                <a:cs typeface="新細明體"/>
              </a:rPr>
              <a:t>乎</a:t>
            </a:r>
            <a:r>
              <a:rPr sz="2800" spc="-15" dirty="0">
                <a:latin typeface="新細明體"/>
                <a:cs typeface="新細明體"/>
              </a:rPr>
              <a:t>資</a:t>
            </a:r>
            <a:r>
              <a:rPr sz="2800" spc="-20" dirty="0">
                <a:latin typeface="新細明體"/>
                <a:cs typeface="新細明體"/>
              </a:rPr>
              <a:t>格</a:t>
            </a:r>
            <a:r>
              <a:rPr sz="2800" spc="-5" dirty="0">
                <a:latin typeface="新細明體"/>
                <a:cs typeface="新細明體"/>
              </a:rPr>
              <a:t>申</a:t>
            </a:r>
            <a:r>
              <a:rPr sz="2800" spc="-20" dirty="0">
                <a:latin typeface="新細明體"/>
                <a:cs typeface="新細明體"/>
              </a:rPr>
              <a:t>請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>
              <a:latin typeface="新細明體"/>
              <a:cs typeface="新細明體"/>
            </a:endParaRPr>
          </a:p>
          <a:p>
            <a:pPr marL="711835" lvl="1" indent="-244475">
              <a:lnSpc>
                <a:spcPct val="100000"/>
              </a:lnSpc>
              <a:spcBef>
                <a:spcPts val="220"/>
              </a:spcBef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否，本計畫只承認本校開設之英語專業課程之學分。</a:t>
            </a:r>
            <a:endParaRPr sz="2400">
              <a:latin typeface="新細明體"/>
              <a:cs typeface="新細明體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Wingdings"/>
              <a:buChar char=""/>
            </a:pPr>
            <a:endParaRPr sz="1800">
              <a:latin typeface="新細明體"/>
              <a:cs typeface="新細明體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其他系所或其</a:t>
            </a:r>
            <a:r>
              <a:rPr sz="2800" spc="-25" dirty="0">
                <a:latin typeface="新細明體"/>
                <a:cs typeface="新細明體"/>
              </a:rPr>
              <a:t>他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20" dirty="0">
                <a:latin typeface="新細明體"/>
                <a:cs typeface="新細明體"/>
              </a:rPr>
              <a:t>開設之</a:t>
            </a:r>
            <a:r>
              <a:rPr sz="2800" spc="-5" dirty="0">
                <a:latin typeface="新細明體"/>
                <a:cs typeface="新細明體"/>
              </a:rPr>
              <a:t>課</a:t>
            </a:r>
            <a:r>
              <a:rPr sz="2800" spc="-20" dirty="0">
                <a:latin typeface="新細明體"/>
                <a:cs typeface="新細明體"/>
              </a:rPr>
              <a:t>程</a:t>
            </a:r>
            <a:r>
              <a:rPr sz="2800" spc="-5" dirty="0">
                <a:latin typeface="新細明體"/>
                <a:cs typeface="新細明體"/>
              </a:rPr>
              <a:t>是</a:t>
            </a:r>
            <a:r>
              <a:rPr sz="2800" spc="-20" dirty="0">
                <a:latin typeface="新細明體"/>
                <a:cs typeface="新細明體"/>
              </a:rPr>
              <a:t>否</a:t>
            </a:r>
            <a:r>
              <a:rPr sz="2800" spc="-5" dirty="0">
                <a:latin typeface="新細明體"/>
                <a:cs typeface="新細明體"/>
              </a:rPr>
              <a:t>合</a:t>
            </a:r>
            <a:r>
              <a:rPr sz="2800" spc="-20" dirty="0">
                <a:latin typeface="新細明體"/>
                <a:cs typeface="新細明體"/>
              </a:rPr>
              <a:t>乎</a:t>
            </a:r>
            <a:r>
              <a:rPr sz="2800" spc="-15" dirty="0">
                <a:latin typeface="新細明體"/>
                <a:cs typeface="新細明體"/>
              </a:rPr>
              <a:t>申</a:t>
            </a:r>
            <a:r>
              <a:rPr sz="2800" spc="-20" dirty="0">
                <a:latin typeface="新細明體"/>
                <a:cs typeface="新細明體"/>
              </a:rPr>
              <a:t>請</a:t>
            </a:r>
            <a:r>
              <a:rPr sz="2800" spc="-5" dirty="0">
                <a:latin typeface="新細明體"/>
                <a:cs typeface="新細明體"/>
              </a:rPr>
              <a:t>資</a:t>
            </a:r>
            <a:r>
              <a:rPr sz="2800" spc="-20" dirty="0">
                <a:latin typeface="新細明體"/>
                <a:cs typeface="新細明體"/>
              </a:rPr>
              <a:t>格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>
              <a:latin typeface="新細明體"/>
              <a:cs typeface="新細明體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775"/>
              </a:spcBef>
              <a:buSzPct val="91666"/>
              <a:buFont typeface="Wingdings"/>
              <a:buChar char=""/>
              <a:tabLst>
                <a:tab pos="69850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基本上，凡不屬語言教學相關課程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如：大學英文、選修英文、寫作與口 語訓練、大學外文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即</a:t>
            </a:r>
            <a:r>
              <a:rPr sz="2400" spc="-15" dirty="0">
                <a:solidFill>
                  <a:srgbClr val="FF0000"/>
                </a:solidFill>
                <a:latin typeface="新細明體"/>
                <a:cs typeface="新細明體"/>
              </a:rPr>
              <a:t>可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。</a:t>
            </a:r>
            <a:endParaRPr sz="240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686" y="537589"/>
            <a:ext cx="961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 Light"/>
                <a:cs typeface="Calibri Light"/>
              </a:rPr>
              <a:t>F</a:t>
            </a:r>
            <a:r>
              <a:rPr sz="4400" b="0" spc="-35" dirty="0">
                <a:latin typeface="Calibri Light"/>
                <a:cs typeface="Calibri Light"/>
              </a:rPr>
              <a:t>Q</a:t>
            </a:r>
            <a:r>
              <a:rPr sz="4400" b="0" dirty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686" y="1501140"/>
            <a:ext cx="10464800" cy="36195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40665" marR="9525" indent="-228600">
              <a:lnSpc>
                <a:spcPts val="3000"/>
              </a:lnSpc>
              <a:spcBef>
                <a:spcPts val="4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若現為大四</a:t>
            </a:r>
            <a:r>
              <a:rPr sz="2800" spc="-25" dirty="0">
                <a:latin typeface="新細明體"/>
                <a:cs typeface="新細明體"/>
              </a:rPr>
              <a:t>生</a:t>
            </a:r>
            <a:r>
              <a:rPr sz="2800" spc="-20" dirty="0">
                <a:latin typeface="新細明體"/>
                <a:cs typeface="新細明體"/>
              </a:rPr>
              <a:t>，本學</a:t>
            </a:r>
            <a:r>
              <a:rPr sz="2800" spc="-5" dirty="0">
                <a:latin typeface="新細明體"/>
                <a:cs typeface="新細明體"/>
              </a:rPr>
              <a:t>期</a:t>
            </a:r>
            <a:r>
              <a:rPr sz="2800" spc="-20" dirty="0">
                <a:latin typeface="新細明體"/>
                <a:cs typeface="新細明體"/>
              </a:rPr>
              <a:t>累</a:t>
            </a:r>
            <a:r>
              <a:rPr sz="2800" spc="-5" dirty="0">
                <a:latin typeface="新細明體"/>
                <a:cs typeface="新細明體"/>
              </a:rPr>
              <a:t>積</a:t>
            </a:r>
            <a:r>
              <a:rPr sz="2800" spc="-20" dirty="0">
                <a:latin typeface="新細明體"/>
                <a:cs typeface="新細明體"/>
              </a:rPr>
              <a:t>學</a:t>
            </a:r>
            <a:r>
              <a:rPr sz="2800" spc="-10" dirty="0">
                <a:latin typeface="新細明體"/>
                <a:cs typeface="新細明體"/>
              </a:rPr>
              <a:t>分</a:t>
            </a:r>
            <a:r>
              <a:rPr sz="2800" spc="-20" dirty="0">
                <a:latin typeface="新細明體"/>
                <a:cs typeface="新細明體"/>
              </a:rPr>
              <a:t>數為</a:t>
            </a:r>
            <a:r>
              <a:rPr sz="2800" dirty="0">
                <a:latin typeface="Calibri"/>
                <a:cs typeface="Calibri"/>
              </a:rPr>
              <a:t>30</a:t>
            </a:r>
            <a:r>
              <a:rPr sz="2800" spc="5" dirty="0">
                <a:latin typeface="新細明體"/>
                <a:cs typeface="新細明體"/>
              </a:rPr>
              <a:t>學分</a:t>
            </a:r>
            <a:r>
              <a:rPr sz="2800" spc="-20" dirty="0">
                <a:latin typeface="新細明體"/>
                <a:cs typeface="新細明體"/>
              </a:rPr>
              <a:t>，</a:t>
            </a:r>
            <a:r>
              <a:rPr sz="2800" spc="5" dirty="0">
                <a:latin typeface="新細明體"/>
                <a:cs typeface="新細明體"/>
              </a:rPr>
              <a:t>下學期</a:t>
            </a:r>
            <a:r>
              <a:rPr sz="2800" spc="-5" dirty="0">
                <a:latin typeface="新細明體"/>
                <a:cs typeface="新細明體"/>
              </a:rPr>
              <a:t>再</a:t>
            </a:r>
            <a:r>
              <a:rPr sz="2800" spc="5" dirty="0">
                <a:latin typeface="新細明體"/>
                <a:cs typeface="新細明體"/>
              </a:rPr>
              <a:t>修</a:t>
            </a:r>
            <a:r>
              <a:rPr sz="2800" spc="5" dirty="0">
                <a:latin typeface="Calibri"/>
                <a:cs typeface="Calibri"/>
              </a:rPr>
              <a:t>2</a:t>
            </a:r>
            <a:r>
              <a:rPr sz="2800" spc="-5" dirty="0">
                <a:latin typeface="新細明體"/>
                <a:cs typeface="新細明體"/>
              </a:rPr>
              <a:t>學分</a:t>
            </a:r>
            <a:r>
              <a:rPr sz="2800" spc="-100" dirty="0">
                <a:latin typeface="新細明體"/>
                <a:cs typeface="新細明體"/>
              </a:rPr>
              <a:t> </a:t>
            </a:r>
            <a:r>
              <a:rPr sz="2800" spc="-5" dirty="0">
                <a:latin typeface="新細明體"/>
                <a:cs typeface="新細明體"/>
              </a:rPr>
              <a:t>即 </a:t>
            </a:r>
            <a:r>
              <a:rPr sz="2800" spc="-20" dirty="0">
                <a:latin typeface="新細明體"/>
                <a:cs typeface="新細明體"/>
              </a:rPr>
              <a:t>達</a:t>
            </a:r>
            <a:r>
              <a:rPr sz="2800" spc="-20" dirty="0">
                <a:latin typeface="Calibri"/>
                <a:cs typeface="Calibri"/>
              </a:rPr>
              <a:t>32</a:t>
            </a:r>
            <a:r>
              <a:rPr sz="2800" spc="-20" dirty="0">
                <a:latin typeface="新細明體"/>
                <a:cs typeface="新細明體"/>
              </a:rPr>
              <a:t>學分，該如何</a:t>
            </a:r>
            <a:r>
              <a:rPr sz="2800" spc="-5" dirty="0">
                <a:latin typeface="新細明體"/>
                <a:cs typeface="新細明體"/>
              </a:rPr>
              <a:t>申</a:t>
            </a:r>
            <a:r>
              <a:rPr sz="2800" spc="-20" dirty="0">
                <a:latin typeface="新細明體"/>
                <a:cs typeface="新細明體"/>
              </a:rPr>
              <a:t>請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>
              <a:latin typeface="新細明體"/>
              <a:cs typeface="新細明體"/>
            </a:endParaRPr>
          </a:p>
          <a:p>
            <a:pPr marL="711835" lvl="1" indent="-244475">
              <a:lnSpc>
                <a:spcPct val="100000"/>
              </a:lnSpc>
              <a:spcBef>
                <a:spcPts val="180"/>
              </a:spcBef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本學期可先申請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16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學分之獎勵，下學期再</a:t>
            </a:r>
            <a:r>
              <a:rPr sz="2400" spc="-15" dirty="0">
                <a:solidFill>
                  <a:srgbClr val="FF0000"/>
                </a:solidFill>
                <a:latin typeface="新細明體"/>
                <a:cs typeface="新細明體"/>
              </a:rPr>
              <a:t>申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請</a:t>
            </a:r>
            <a:r>
              <a:rPr sz="2400" spc="-15" dirty="0">
                <a:solidFill>
                  <a:srgbClr val="FF0000"/>
                </a:solidFill>
                <a:latin typeface="新細明體"/>
                <a:cs typeface="新細明體"/>
              </a:rPr>
              <a:t>另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外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16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學分。</a:t>
            </a:r>
            <a:endParaRPr sz="2400">
              <a:latin typeface="新細明體"/>
              <a:cs typeface="新細明體"/>
            </a:endParaRPr>
          </a:p>
          <a:p>
            <a:pPr marL="711835" lvl="1" indent="-244475">
              <a:lnSpc>
                <a:spcPct val="100000"/>
              </a:lnSpc>
              <a:spcBef>
                <a:spcPts val="345"/>
              </a:spcBef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註：申請之學分不可重複。</a:t>
            </a:r>
            <a:endParaRPr sz="2400">
              <a:latin typeface="新細明體"/>
              <a:cs typeface="新細明體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新細明體"/>
              <a:cs typeface="新細明體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何謂修畢</a:t>
            </a:r>
            <a:r>
              <a:rPr sz="2800" spc="-5" dirty="0">
                <a:latin typeface="新細明體"/>
                <a:cs typeface="新細明體"/>
              </a:rPr>
              <a:t>？</a:t>
            </a:r>
            <a:endParaRPr sz="2800">
              <a:latin typeface="新細明體"/>
              <a:cs typeface="新細明體"/>
            </a:endParaRPr>
          </a:p>
          <a:p>
            <a:pPr marL="711835" lvl="1" indent="-244475">
              <a:lnSpc>
                <a:spcPct val="100000"/>
              </a:lnSpc>
              <a:spcBef>
                <a:spcPts val="220"/>
              </a:spcBef>
              <a:buSzPct val="91666"/>
              <a:buFont typeface="Wingdings"/>
              <a:buChar char=""/>
              <a:tabLst>
                <a:tab pos="71247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修畢為完成修課，不包含棄修、不合格之科目</a:t>
            </a:r>
            <a:endParaRPr sz="2400">
              <a:latin typeface="新細明體"/>
              <a:cs typeface="新細明體"/>
            </a:endParaRPr>
          </a:p>
          <a:p>
            <a:pPr marL="698500" marR="5080" lvl="1" indent="-228600">
              <a:lnSpc>
                <a:spcPts val="2450"/>
              </a:lnSpc>
              <a:spcBef>
                <a:spcPts val="765"/>
              </a:spcBef>
              <a:buSzPct val="91666"/>
              <a:buFont typeface="Wingdings"/>
              <a:buChar char=""/>
              <a:tabLst>
                <a:tab pos="698500" algn="l"/>
              </a:tabLst>
            </a:pP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註：若大四下學期還在修習要申請的科目，可以先申請，等之後成績確定 合格，</a:t>
            </a:r>
            <a:r>
              <a:rPr sz="2400" spc="-135" dirty="0">
                <a:solidFill>
                  <a:srgbClr val="FF0000"/>
                </a:solidFill>
                <a:latin typeface="新細明體"/>
                <a:cs typeface="新細明體"/>
              </a:rPr>
              <a:t> 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將再進行核發事項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準畢業生在收到滙款前，請勿關學校帳號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2400" dirty="0">
                <a:solidFill>
                  <a:srgbClr val="FF0000"/>
                </a:solidFill>
                <a:latin typeface="新細明體"/>
                <a:cs typeface="新細明體"/>
              </a:rPr>
              <a:t>。</a:t>
            </a:r>
            <a:endParaRPr sz="240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686" y="537589"/>
            <a:ext cx="961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 Light"/>
                <a:cs typeface="Calibri Light"/>
              </a:rPr>
              <a:t>F</a:t>
            </a:r>
            <a:r>
              <a:rPr sz="4400" b="0" spc="-35" dirty="0">
                <a:latin typeface="Calibri Light"/>
                <a:cs typeface="Calibri Light"/>
              </a:rPr>
              <a:t>Q</a:t>
            </a:r>
            <a:r>
              <a:rPr sz="4400" b="0" dirty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686" y="1507236"/>
            <a:ext cx="10278110" cy="12807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41300" marR="5080" indent="-228600">
              <a:lnSpc>
                <a:spcPts val="3000"/>
              </a:lnSpc>
              <a:spcBef>
                <a:spcPts val="4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新細明體"/>
                <a:cs typeface="新細明體"/>
              </a:rPr>
              <a:t>碩一生，能否以「學</a:t>
            </a:r>
            <a:r>
              <a:rPr sz="2800" spc="-5" dirty="0">
                <a:latin typeface="新細明體"/>
                <a:cs typeface="新細明體"/>
              </a:rPr>
              <a:t>士</a:t>
            </a:r>
            <a:r>
              <a:rPr sz="2800" spc="-20" dirty="0">
                <a:latin typeface="新細明體"/>
                <a:cs typeface="新細明體"/>
              </a:rPr>
              <a:t>班</a:t>
            </a:r>
            <a:r>
              <a:rPr sz="2800" spc="-5" dirty="0">
                <a:latin typeface="新細明體"/>
                <a:cs typeface="新細明體"/>
              </a:rPr>
              <a:t>課</a:t>
            </a:r>
            <a:r>
              <a:rPr sz="2800" spc="-20" dirty="0">
                <a:latin typeface="新細明體"/>
                <a:cs typeface="新細明體"/>
              </a:rPr>
              <a:t>程</a:t>
            </a:r>
            <a:r>
              <a:rPr sz="2800" spc="-10" dirty="0">
                <a:latin typeface="新細明體"/>
                <a:cs typeface="新細明體"/>
              </a:rPr>
              <a:t>」</a:t>
            </a:r>
            <a:r>
              <a:rPr sz="2800" spc="-20" dirty="0">
                <a:latin typeface="新細明體"/>
                <a:cs typeface="新細明體"/>
              </a:rPr>
              <a:t>計</a:t>
            </a:r>
            <a:r>
              <a:rPr sz="2800" spc="-5" dirty="0">
                <a:latin typeface="新細明體"/>
                <a:cs typeface="新細明體"/>
              </a:rPr>
              <a:t>入</a:t>
            </a:r>
            <a:r>
              <a:rPr sz="2800" spc="-20" dirty="0">
                <a:latin typeface="新細明體"/>
                <a:cs typeface="新細明體"/>
              </a:rPr>
              <a:t>雙</a:t>
            </a:r>
            <a:r>
              <a:rPr sz="2800" spc="-10" dirty="0">
                <a:latin typeface="新細明體"/>
                <a:cs typeface="新細明體"/>
              </a:rPr>
              <a:t>語</a:t>
            </a:r>
            <a:r>
              <a:rPr sz="2800" spc="-20" dirty="0">
                <a:latin typeface="新細明體"/>
                <a:cs typeface="新細明體"/>
              </a:rPr>
              <a:t>計劃學</a:t>
            </a:r>
            <a:r>
              <a:rPr sz="2800" spc="-5" dirty="0">
                <a:latin typeface="新細明體"/>
                <a:cs typeface="新細明體"/>
              </a:rPr>
              <a:t>分</a:t>
            </a:r>
            <a:r>
              <a:rPr sz="2800" spc="-20" dirty="0">
                <a:latin typeface="新細明體"/>
                <a:cs typeface="新細明體"/>
              </a:rPr>
              <a:t>數</a:t>
            </a:r>
            <a:r>
              <a:rPr sz="2800" spc="-25" dirty="0">
                <a:latin typeface="新細明體"/>
                <a:cs typeface="新細明體"/>
              </a:rPr>
              <a:t>(</a:t>
            </a:r>
            <a:r>
              <a:rPr sz="2800" spc="-5" dirty="0">
                <a:latin typeface="新細明體"/>
                <a:cs typeface="新細明體"/>
              </a:rPr>
              <a:t>包</a:t>
            </a:r>
            <a:r>
              <a:rPr sz="2800" spc="-20" dirty="0">
                <a:latin typeface="新細明體"/>
                <a:cs typeface="新細明體"/>
              </a:rPr>
              <a:t>括</a:t>
            </a:r>
            <a:r>
              <a:rPr sz="2800" spc="-5" dirty="0">
                <a:latin typeface="新細明體"/>
                <a:cs typeface="新細明體"/>
              </a:rPr>
              <a:t>先</a:t>
            </a:r>
            <a:r>
              <a:rPr sz="2800" spc="-20" dirty="0">
                <a:latin typeface="新細明體"/>
                <a:cs typeface="新細明體"/>
              </a:rPr>
              <a:t>修科 目</a:t>
            </a:r>
            <a:r>
              <a:rPr sz="2800" spc="-15" dirty="0">
                <a:latin typeface="新細明體"/>
                <a:cs typeface="新細明體"/>
              </a:rPr>
              <a:t>)？</a:t>
            </a:r>
            <a:endParaRPr sz="2800">
              <a:latin typeface="新細明體"/>
              <a:cs typeface="新細明體"/>
            </a:endParaRPr>
          </a:p>
          <a:p>
            <a:pPr marL="746125" lvl="1" indent="-289560">
              <a:lnSpc>
                <a:spcPct val="100000"/>
              </a:lnSpc>
              <a:spcBef>
                <a:spcPts val="65"/>
              </a:spcBef>
              <a:buSzPct val="96491"/>
              <a:buFont typeface="Wingdings"/>
              <a:buChar char=""/>
              <a:tabLst>
                <a:tab pos="746760" algn="l"/>
              </a:tabLst>
            </a:pP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若學籍為碩班學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生</a:t>
            </a: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，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則</a:t>
            </a: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學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士</a:t>
            </a: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班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的</a:t>
            </a: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課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程</a:t>
            </a: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學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分</a:t>
            </a:r>
            <a:r>
              <a:rPr sz="2850" dirty="0">
                <a:solidFill>
                  <a:srgbClr val="FF0000"/>
                </a:solidFill>
                <a:latin typeface="新細明體"/>
                <a:cs typeface="新細明體"/>
              </a:rPr>
              <a:t>不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納</a:t>
            </a:r>
            <a:r>
              <a:rPr sz="2850" spc="5" dirty="0">
                <a:solidFill>
                  <a:srgbClr val="FF0000"/>
                </a:solidFill>
                <a:latin typeface="新細明體"/>
                <a:cs typeface="新細明體"/>
              </a:rPr>
              <a:t>入</a:t>
            </a:r>
            <a:r>
              <a:rPr sz="2850" spc="-10" dirty="0">
                <a:solidFill>
                  <a:srgbClr val="FF0000"/>
                </a:solidFill>
                <a:latin typeface="新細明體"/>
                <a:cs typeface="新細明體"/>
              </a:rPr>
              <a:t>計算</a:t>
            </a:r>
            <a:endParaRPr sz="2850">
              <a:latin typeface="新細明體"/>
              <a:cs typeface="新細明體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7639" y="3247644"/>
            <a:ext cx="12024360" cy="2098675"/>
            <a:chOff x="167639" y="3247644"/>
            <a:chExt cx="12024360" cy="20986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639" y="3276600"/>
              <a:ext cx="12024359" cy="197205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324599" y="3276600"/>
              <a:ext cx="1905000" cy="2040889"/>
            </a:xfrm>
            <a:custGeom>
              <a:avLst/>
              <a:gdLst/>
              <a:ahLst/>
              <a:cxnLst/>
              <a:rect l="l" t="t" r="r" b="b"/>
              <a:pathLst>
                <a:path w="1905000" h="2040889">
                  <a:moveTo>
                    <a:pt x="0" y="0"/>
                  </a:moveTo>
                  <a:lnTo>
                    <a:pt x="1905000" y="0"/>
                  </a:lnTo>
                  <a:lnTo>
                    <a:pt x="1905000" y="2040636"/>
                  </a:lnTo>
                  <a:lnTo>
                    <a:pt x="0" y="2040636"/>
                  </a:lnTo>
                  <a:lnTo>
                    <a:pt x="0" y="0"/>
                  </a:lnTo>
                  <a:close/>
                </a:path>
              </a:pathLst>
            </a:custGeom>
            <a:ln w="5791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168</Words>
  <Application>Microsoft Office PowerPoint</Application>
  <PresentationFormat>寬螢幕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Wingdings</vt:lpstr>
      <vt:lpstr>Office Theme</vt:lpstr>
      <vt:lpstr>商學院雙語計畫獎勵金申請</vt:lpstr>
      <vt:lpstr>FQA</vt:lpstr>
      <vt:lpstr>FQA</vt:lpstr>
      <vt:lpstr>PowerPoint 簡報</vt:lpstr>
      <vt:lpstr>FQA</vt:lpstr>
      <vt:lpstr>FQA</vt:lpstr>
      <vt:lpstr>FQA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雙語學習計畫 FQA</dc:title>
  <dc:creator>王家甄</dc:creator>
  <cp:lastModifiedBy>user</cp:lastModifiedBy>
  <cp:revision>1</cp:revision>
  <dcterms:created xsi:type="dcterms:W3CDTF">2022-12-14T03:56:15Z</dcterms:created>
  <dcterms:modified xsi:type="dcterms:W3CDTF">2022-12-14T03:57:18Z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2022-12-14T00:00:00Z</vt:filetime>
  </property>
</Properties>
</file>